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Slab"/>
      <p:regular r:id="rId19"/>
      <p:bold r:id="rId20"/>
    </p:embeddedFont>
    <p:embeddedFont>
      <p:font typeface="Robo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Slab-bold.fntdata"/><Relationship Id="rId11" Type="http://schemas.openxmlformats.org/officeDocument/2006/relationships/slide" Target="slides/slide6.xml"/><Relationship Id="rId22" Type="http://schemas.openxmlformats.org/officeDocument/2006/relationships/font" Target="fonts/Roboto-bold.fntdata"/><Relationship Id="rId10" Type="http://schemas.openxmlformats.org/officeDocument/2006/relationships/slide" Target="slides/slide5.xml"/><Relationship Id="rId21" Type="http://schemas.openxmlformats.org/officeDocument/2006/relationships/font" Target="fonts/Roboto-regular.fntdata"/><Relationship Id="rId13" Type="http://schemas.openxmlformats.org/officeDocument/2006/relationships/slide" Target="slides/slide8.xml"/><Relationship Id="rId24" Type="http://schemas.openxmlformats.org/officeDocument/2006/relationships/font" Target="fonts/Roboto-boldItalic.fntdata"/><Relationship Id="rId12" Type="http://schemas.openxmlformats.org/officeDocument/2006/relationships/slide" Target="slides/slide7.xml"/><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Slab-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a131884cea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a131884cea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a131884cea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a131884cea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a131884cea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a131884cea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a131884cea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a131884cea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a131884cea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a131884cea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a131884cea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a131884cea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a131884cea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a131884cea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131884cea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131884cea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a131884cea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a131884cea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a131884cea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a131884cea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a131884cea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a131884cea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a131884cea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a131884cea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accent5"/>
              </a:buClr>
              <a:buSzPts val="13000"/>
              <a:buNone/>
              <a:defRPr sz="13000">
                <a:solidFill>
                  <a:schemeClr val="accent5"/>
                </a:solidFill>
              </a:defRPr>
            </a:lvl1pPr>
            <a:lvl2pPr lvl="1" rtl="0" algn="ctr">
              <a:spcBef>
                <a:spcPts val="0"/>
              </a:spcBef>
              <a:spcAft>
                <a:spcPts val="0"/>
              </a:spcAft>
              <a:buClr>
                <a:schemeClr val="accent5"/>
              </a:buClr>
              <a:buSzPts val="13000"/>
              <a:buNone/>
              <a:defRPr sz="13000">
                <a:solidFill>
                  <a:schemeClr val="accent5"/>
                </a:solidFill>
              </a:defRPr>
            </a:lvl2pPr>
            <a:lvl3pPr lvl="2" rtl="0" algn="ctr">
              <a:spcBef>
                <a:spcPts val="0"/>
              </a:spcBef>
              <a:spcAft>
                <a:spcPts val="0"/>
              </a:spcAft>
              <a:buClr>
                <a:schemeClr val="accent5"/>
              </a:buClr>
              <a:buSzPts val="13000"/>
              <a:buNone/>
              <a:defRPr sz="13000">
                <a:solidFill>
                  <a:schemeClr val="accent5"/>
                </a:solidFill>
              </a:defRPr>
            </a:lvl3pPr>
            <a:lvl4pPr lvl="3" rtl="0" algn="ctr">
              <a:spcBef>
                <a:spcPts val="0"/>
              </a:spcBef>
              <a:spcAft>
                <a:spcPts val="0"/>
              </a:spcAft>
              <a:buClr>
                <a:schemeClr val="accent5"/>
              </a:buClr>
              <a:buSzPts val="13000"/>
              <a:buNone/>
              <a:defRPr sz="13000">
                <a:solidFill>
                  <a:schemeClr val="accent5"/>
                </a:solidFill>
              </a:defRPr>
            </a:lvl4pPr>
            <a:lvl5pPr lvl="4" rtl="0" algn="ctr">
              <a:spcBef>
                <a:spcPts val="0"/>
              </a:spcBef>
              <a:spcAft>
                <a:spcPts val="0"/>
              </a:spcAft>
              <a:buClr>
                <a:schemeClr val="accent5"/>
              </a:buClr>
              <a:buSzPts val="13000"/>
              <a:buNone/>
              <a:defRPr sz="13000">
                <a:solidFill>
                  <a:schemeClr val="accent5"/>
                </a:solidFill>
              </a:defRPr>
            </a:lvl5pPr>
            <a:lvl6pPr lvl="5" rtl="0" algn="ctr">
              <a:spcBef>
                <a:spcPts val="0"/>
              </a:spcBef>
              <a:spcAft>
                <a:spcPts val="0"/>
              </a:spcAft>
              <a:buClr>
                <a:schemeClr val="accent5"/>
              </a:buClr>
              <a:buSzPts val="13000"/>
              <a:buNone/>
              <a:defRPr sz="13000">
                <a:solidFill>
                  <a:schemeClr val="accent5"/>
                </a:solidFill>
              </a:defRPr>
            </a:lvl6pPr>
            <a:lvl7pPr lvl="6" rtl="0" algn="ctr">
              <a:spcBef>
                <a:spcPts val="0"/>
              </a:spcBef>
              <a:spcAft>
                <a:spcPts val="0"/>
              </a:spcAft>
              <a:buClr>
                <a:schemeClr val="accent5"/>
              </a:buClr>
              <a:buSzPts val="13000"/>
              <a:buNone/>
              <a:defRPr sz="13000">
                <a:solidFill>
                  <a:schemeClr val="accent5"/>
                </a:solidFill>
              </a:defRPr>
            </a:lvl7pPr>
            <a:lvl8pPr lvl="7" rtl="0" algn="ctr">
              <a:spcBef>
                <a:spcPts val="0"/>
              </a:spcBef>
              <a:spcAft>
                <a:spcPts val="0"/>
              </a:spcAft>
              <a:buClr>
                <a:schemeClr val="accent5"/>
              </a:buClr>
              <a:buSzPts val="13000"/>
              <a:buNone/>
              <a:defRPr sz="13000">
                <a:solidFill>
                  <a:schemeClr val="accent5"/>
                </a:solidFill>
              </a:defRPr>
            </a:lvl8pPr>
            <a:lvl9pPr lvl="8" rtl="0"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800"/>
              <a:buNone/>
              <a:defRPr sz="3800"/>
            </a:lvl1pPr>
            <a:lvl2pPr lvl="1" rtl="0" algn="ctr">
              <a:spcBef>
                <a:spcPts val="0"/>
              </a:spcBef>
              <a:spcAft>
                <a:spcPts val="0"/>
              </a:spcAft>
              <a:buSzPts val="3800"/>
              <a:buNone/>
              <a:defRPr sz="3800"/>
            </a:lvl2pPr>
            <a:lvl3pPr lvl="2" rtl="0" algn="ctr">
              <a:spcBef>
                <a:spcPts val="0"/>
              </a:spcBef>
              <a:spcAft>
                <a:spcPts val="0"/>
              </a:spcAft>
              <a:buSzPts val="3800"/>
              <a:buNone/>
              <a:defRPr sz="3800"/>
            </a:lvl3pPr>
            <a:lvl4pPr lvl="3" rtl="0" algn="ctr">
              <a:spcBef>
                <a:spcPts val="0"/>
              </a:spcBef>
              <a:spcAft>
                <a:spcPts val="0"/>
              </a:spcAft>
              <a:buSzPts val="3800"/>
              <a:buNone/>
              <a:defRPr sz="3800"/>
            </a:lvl4pPr>
            <a:lvl5pPr lvl="4" rtl="0" algn="ctr">
              <a:spcBef>
                <a:spcPts val="0"/>
              </a:spcBef>
              <a:spcAft>
                <a:spcPts val="0"/>
              </a:spcAft>
              <a:buSzPts val="3800"/>
              <a:buNone/>
              <a:defRPr sz="3800"/>
            </a:lvl5pPr>
            <a:lvl6pPr lvl="5" rtl="0" algn="ctr">
              <a:spcBef>
                <a:spcPts val="0"/>
              </a:spcBef>
              <a:spcAft>
                <a:spcPts val="0"/>
              </a:spcAft>
              <a:buSzPts val="3800"/>
              <a:buNone/>
              <a:defRPr sz="3800"/>
            </a:lvl6pPr>
            <a:lvl7pPr lvl="6" rtl="0" algn="ctr">
              <a:spcBef>
                <a:spcPts val="0"/>
              </a:spcBef>
              <a:spcAft>
                <a:spcPts val="0"/>
              </a:spcAft>
              <a:buSzPts val="3800"/>
              <a:buNone/>
              <a:defRPr sz="3800"/>
            </a:lvl7pPr>
            <a:lvl8pPr lvl="7" rtl="0" algn="ctr">
              <a:spcBef>
                <a:spcPts val="0"/>
              </a:spcBef>
              <a:spcAft>
                <a:spcPts val="0"/>
              </a:spcAft>
              <a:buSzPts val="3800"/>
              <a:buNone/>
              <a:defRPr sz="3800"/>
            </a:lvl8pPr>
            <a:lvl9pPr lvl="8" rtl="0"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accent5"/>
              </a:buClr>
              <a:buSzPts val="2100"/>
              <a:buNone/>
              <a:defRPr sz="2100">
                <a:solidFill>
                  <a:schemeClr val="accent5"/>
                </a:solidFill>
              </a:defRPr>
            </a:lvl1pPr>
            <a:lvl2pPr lvl="1" rtl="0" algn="ctr">
              <a:lnSpc>
                <a:spcPct val="100000"/>
              </a:lnSpc>
              <a:spcBef>
                <a:spcPts val="0"/>
              </a:spcBef>
              <a:spcAft>
                <a:spcPts val="0"/>
              </a:spcAft>
              <a:buClr>
                <a:schemeClr val="accent5"/>
              </a:buClr>
              <a:buSzPts val="2100"/>
              <a:buNone/>
              <a:defRPr sz="2100">
                <a:solidFill>
                  <a:schemeClr val="accent5"/>
                </a:solidFill>
              </a:defRPr>
            </a:lvl2pPr>
            <a:lvl3pPr lvl="2" rtl="0" algn="ctr">
              <a:lnSpc>
                <a:spcPct val="100000"/>
              </a:lnSpc>
              <a:spcBef>
                <a:spcPts val="0"/>
              </a:spcBef>
              <a:spcAft>
                <a:spcPts val="0"/>
              </a:spcAft>
              <a:buClr>
                <a:schemeClr val="accent5"/>
              </a:buClr>
              <a:buSzPts val="2100"/>
              <a:buNone/>
              <a:defRPr sz="2100">
                <a:solidFill>
                  <a:schemeClr val="accent5"/>
                </a:solidFill>
              </a:defRPr>
            </a:lvl3pPr>
            <a:lvl4pPr lvl="3" rtl="0" algn="ctr">
              <a:lnSpc>
                <a:spcPct val="100000"/>
              </a:lnSpc>
              <a:spcBef>
                <a:spcPts val="0"/>
              </a:spcBef>
              <a:spcAft>
                <a:spcPts val="0"/>
              </a:spcAft>
              <a:buClr>
                <a:schemeClr val="accent5"/>
              </a:buClr>
              <a:buSzPts val="2100"/>
              <a:buNone/>
              <a:defRPr sz="2100">
                <a:solidFill>
                  <a:schemeClr val="accent5"/>
                </a:solidFill>
              </a:defRPr>
            </a:lvl4pPr>
            <a:lvl5pPr lvl="4" rtl="0" algn="ctr">
              <a:lnSpc>
                <a:spcPct val="100000"/>
              </a:lnSpc>
              <a:spcBef>
                <a:spcPts val="0"/>
              </a:spcBef>
              <a:spcAft>
                <a:spcPts val="0"/>
              </a:spcAft>
              <a:buClr>
                <a:schemeClr val="accent5"/>
              </a:buClr>
              <a:buSzPts val="2100"/>
              <a:buNone/>
              <a:defRPr sz="2100">
                <a:solidFill>
                  <a:schemeClr val="accent5"/>
                </a:solidFill>
              </a:defRPr>
            </a:lvl5pPr>
            <a:lvl6pPr lvl="5" rtl="0" algn="ctr">
              <a:lnSpc>
                <a:spcPct val="100000"/>
              </a:lnSpc>
              <a:spcBef>
                <a:spcPts val="0"/>
              </a:spcBef>
              <a:spcAft>
                <a:spcPts val="0"/>
              </a:spcAft>
              <a:buClr>
                <a:schemeClr val="accent5"/>
              </a:buClr>
              <a:buSzPts val="2100"/>
              <a:buNone/>
              <a:defRPr sz="2100">
                <a:solidFill>
                  <a:schemeClr val="accent5"/>
                </a:solidFill>
              </a:defRPr>
            </a:lvl6pPr>
            <a:lvl7pPr lvl="6" rtl="0" algn="ctr">
              <a:lnSpc>
                <a:spcPct val="100000"/>
              </a:lnSpc>
              <a:spcBef>
                <a:spcPts val="0"/>
              </a:spcBef>
              <a:spcAft>
                <a:spcPts val="0"/>
              </a:spcAft>
              <a:buClr>
                <a:schemeClr val="accent5"/>
              </a:buClr>
              <a:buSzPts val="2100"/>
              <a:buNone/>
              <a:defRPr sz="2100">
                <a:solidFill>
                  <a:schemeClr val="accent5"/>
                </a:solidFill>
              </a:defRPr>
            </a:lvl7pPr>
            <a:lvl8pPr lvl="7" rtl="0" algn="ctr">
              <a:lnSpc>
                <a:spcPct val="100000"/>
              </a:lnSpc>
              <a:spcBef>
                <a:spcPts val="0"/>
              </a:spcBef>
              <a:spcAft>
                <a:spcPts val="0"/>
              </a:spcAft>
              <a:buClr>
                <a:schemeClr val="accent5"/>
              </a:buClr>
              <a:buSzPts val="2100"/>
              <a:buNone/>
              <a:defRPr sz="2100">
                <a:solidFill>
                  <a:schemeClr val="accent5"/>
                </a:solidFill>
              </a:defRPr>
            </a:lvl8pPr>
            <a:lvl9pPr lvl="8" rtl="0"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1"/>
                </a:solidFill>
                <a:latin typeface="Roboto"/>
                <a:ea typeface="Roboto"/>
                <a:cs typeface="Roboto"/>
                <a:sym typeface="Roboto"/>
              </a:defRPr>
            </a:lvl1pPr>
            <a:lvl2pPr lvl="1" rtl="0" algn="r">
              <a:buNone/>
              <a:defRPr sz="1000">
                <a:solidFill>
                  <a:schemeClr val="dk1"/>
                </a:solidFill>
                <a:latin typeface="Roboto"/>
                <a:ea typeface="Roboto"/>
                <a:cs typeface="Roboto"/>
                <a:sym typeface="Roboto"/>
              </a:defRPr>
            </a:lvl2pPr>
            <a:lvl3pPr lvl="2" rtl="0" algn="r">
              <a:buNone/>
              <a:defRPr sz="1000">
                <a:solidFill>
                  <a:schemeClr val="dk1"/>
                </a:solidFill>
                <a:latin typeface="Roboto"/>
                <a:ea typeface="Roboto"/>
                <a:cs typeface="Roboto"/>
                <a:sym typeface="Roboto"/>
              </a:defRPr>
            </a:lvl3pPr>
            <a:lvl4pPr lvl="3" rtl="0" algn="r">
              <a:buNone/>
              <a:defRPr sz="1000">
                <a:solidFill>
                  <a:schemeClr val="dk1"/>
                </a:solidFill>
                <a:latin typeface="Roboto"/>
                <a:ea typeface="Roboto"/>
                <a:cs typeface="Roboto"/>
                <a:sym typeface="Roboto"/>
              </a:defRPr>
            </a:lvl4pPr>
            <a:lvl5pPr lvl="4" rtl="0" algn="r">
              <a:buNone/>
              <a:defRPr sz="1000">
                <a:solidFill>
                  <a:schemeClr val="dk1"/>
                </a:solidFill>
                <a:latin typeface="Roboto"/>
                <a:ea typeface="Roboto"/>
                <a:cs typeface="Roboto"/>
                <a:sym typeface="Roboto"/>
              </a:defRPr>
            </a:lvl5pPr>
            <a:lvl6pPr lvl="5" rtl="0" algn="r">
              <a:buNone/>
              <a:defRPr sz="1000">
                <a:solidFill>
                  <a:schemeClr val="dk1"/>
                </a:solidFill>
                <a:latin typeface="Roboto"/>
                <a:ea typeface="Roboto"/>
                <a:cs typeface="Roboto"/>
                <a:sym typeface="Roboto"/>
              </a:defRPr>
            </a:lvl6pPr>
            <a:lvl7pPr lvl="6" rtl="0" algn="r">
              <a:buNone/>
              <a:defRPr sz="1000">
                <a:solidFill>
                  <a:schemeClr val="dk1"/>
                </a:solidFill>
                <a:latin typeface="Roboto"/>
                <a:ea typeface="Roboto"/>
                <a:cs typeface="Roboto"/>
                <a:sym typeface="Roboto"/>
              </a:defRPr>
            </a:lvl7pPr>
            <a:lvl8pPr lvl="7" rtl="0" algn="r">
              <a:buNone/>
              <a:defRPr sz="1000">
                <a:solidFill>
                  <a:schemeClr val="dk1"/>
                </a:solidFill>
                <a:latin typeface="Roboto"/>
                <a:ea typeface="Roboto"/>
                <a:cs typeface="Roboto"/>
                <a:sym typeface="Roboto"/>
              </a:defRPr>
            </a:lvl8pPr>
            <a:lvl9pPr lvl="8" rtl="0"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Sports Analytics - UNC Football </a:t>
            </a:r>
            <a:endParaRPr/>
          </a:p>
        </p:txBody>
      </p:sp>
      <p:sp>
        <p:nvSpPr>
          <p:cNvPr id="64" name="Google Shape;64;p13"/>
          <p:cNvSpPr txBox="1"/>
          <p:nvPr>
            <p:ph idx="1" type="subTitle"/>
          </p:nvPr>
        </p:nvSpPr>
        <p:spPr>
          <a:xfrm>
            <a:off x="3248676" y="3082000"/>
            <a:ext cx="23952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200"/>
              <a:t>Akhilesh Pothuri </a:t>
            </a:r>
            <a:endParaRPr sz="1200"/>
          </a:p>
          <a:p>
            <a:pPr indent="0" lvl="0" marL="0" rtl="0" algn="ctr">
              <a:spcBef>
                <a:spcPts val="0"/>
              </a:spcBef>
              <a:spcAft>
                <a:spcPts val="0"/>
              </a:spcAft>
              <a:buNone/>
            </a:pPr>
            <a:r>
              <a:rPr lang="en" sz="1200"/>
              <a:t>DSBA 6400</a:t>
            </a:r>
            <a:endParaRPr sz="1200"/>
          </a:p>
          <a:p>
            <a:pPr indent="0" lvl="0" marL="0" rtl="0" algn="ctr">
              <a:spcBef>
                <a:spcPts val="0"/>
              </a:spcBef>
              <a:spcAft>
                <a:spcPts val="0"/>
              </a:spcAft>
              <a:buNone/>
            </a:pPr>
            <a:r>
              <a:rPr lang="en" sz="1200"/>
              <a:t>UNC Charlotte</a:t>
            </a:r>
            <a:endParaRPr sz="1200"/>
          </a:p>
        </p:txBody>
      </p:sp>
      <p:sp>
        <p:nvSpPr>
          <p:cNvPr id="65" name="Google Shape;65;p13"/>
          <p:cNvSpPr txBox="1"/>
          <p:nvPr>
            <p:ph idx="1" type="subTitle"/>
          </p:nvPr>
        </p:nvSpPr>
        <p:spPr>
          <a:xfrm>
            <a:off x="601300" y="3125600"/>
            <a:ext cx="27987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200"/>
              <a:t>Dr. John Tobias</a:t>
            </a:r>
            <a:endParaRPr sz="1200"/>
          </a:p>
          <a:p>
            <a:pPr indent="0" lvl="0" marL="0" rtl="0" algn="ctr">
              <a:spcBef>
                <a:spcPts val="0"/>
              </a:spcBef>
              <a:spcAft>
                <a:spcPts val="0"/>
              </a:spcAft>
              <a:buNone/>
            </a:pPr>
            <a:r>
              <a:rPr lang="en" sz="1200"/>
              <a:t>Sports Analytics Program Director</a:t>
            </a:r>
            <a:endParaRPr sz="1200"/>
          </a:p>
          <a:p>
            <a:pPr indent="0" lvl="0" marL="0" rtl="0" algn="ctr">
              <a:spcBef>
                <a:spcPts val="0"/>
              </a:spcBef>
              <a:spcAft>
                <a:spcPts val="0"/>
              </a:spcAft>
              <a:buNone/>
            </a:pPr>
            <a:r>
              <a:rPr lang="en" sz="1200"/>
              <a:t>UNC Charlotte</a:t>
            </a:r>
            <a:endParaRPr sz="1200"/>
          </a:p>
        </p:txBody>
      </p:sp>
      <p:sp>
        <p:nvSpPr>
          <p:cNvPr id="66" name="Google Shape;66;p13"/>
          <p:cNvSpPr txBox="1"/>
          <p:nvPr>
            <p:ph idx="1" type="subTitle"/>
          </p:nvPr>
        </p:nvSpPr>
        <p:spPr>
          <a:xfrm>
            <a:off x="5177326" y="3082000"/>
            <a:ext cx="23952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200"/>
              <a:t>Coach Biff Poggi</a:t>
            </a:r>
            <a:endParaRPr sz="1200"/>
          </a:p>
          <a:p>
            <a:pPr indent="0" lvl="0" marL="0" rtl="0" algn="ctr">
              <a:spcBef>
                <a:spcPts val="0"/>
              </a:spcBef>
              <a:spcAft>
                <a:spcPts val="0"/>
              </a:spcAft>
              <a:buNone/>
            </a:pPr>
            <a:r>
              <a:rPr lang="en" sz="1200"/>
              <a:t>UNC Charlotte</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Jersey Number Detection</a:t>
            </a:r>
            <a:endParaRPr/>
          </a:p>
        </p:txBody>
      </p:sp>
      <p:sp>
        <p:nvSpPr>
          <p:cNvPr id="136" name="Google Shape;136;p22"/>
          <p:cNvSpPr txBox="1"/>
          <p:nvPr>
            <p:ph idx="1" type="body"/>
          </p:nvPr>
        </p:nvSpPr>
        <p:spPr>
          <a:xfrm>
            <a:off x="387900" y="1489825"/>
            <a:ext cx="4385100" cy="30789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Char char="●"/>
            </a:pPr>
            <a:r>
              <a:rPr lang="en"/>
              <a:t>Input - .mp4 Video Footage</a:t>
            </a:r>
            <a:endParaRPr/>
          </a:p>
          <a:p>
            <a:pPr indent="0" lvl="0" marL="0" rtl="0" algn="l">
              <a:spcBef>
                <a:spcPts val="1200"/>
              </a:spcBef>
              <a:spcAft>
                <a:spcPts val="0"/>
              </a:spcAft>
              <a:buNone/>
            </a:pPr>
            <a:r>
              <a:t/>
            </a:r>
            <a:endParaRPr/>
          </a:p>
          <a:p>
            <a:pPr indent="-325755" lvl="0" marL="457200" rtl="0" algn="l">
              <a:spcBef>
                <a:spcPts val="1200"/>
              </a:spcBef>
              <a:spcAft>
                <a:spcPts val="0"/>
              </a:spcAft>
              <a:buSzPct val="100000"/>
              <a:buChar char="●"/>
            </a:pPr>
            <a:r>
              <a:rPr lang="en"/>
              <a:t>We use the </a:t>
            </a:r>
            <a:r>
              <a:rPr lang="en"/>
              <a:t>helmet boxes positions provided in the dataset to identify and detect player jersey numbers.</a:t>
            </a:r>
            <a:endParaRPr/>
          </a:p>
          <a:p>
            <a:pPr indent="0" lvl="0" marL="0" rtl="0" algn="l">
              <a:spcBef>
                <a:spcPts val="1200"/>
              </a:spcBef>
              <a:spcAft>
                <a:spcPts val="0"/>
              </a:spcAft>
              <a:buNone/>
            </a:pPr>
            <a:r>
              <a:t/>
            </a:r>
            <a:endParaRPr/>
          </a:p>
          <a:p>
            <a:pPr indent="-325755" lvl="0" marL="457200" rtl="0" algn="l">
              <a:spcBef>
                <a:spcPts val="1200"/>
              </a:spcBef>
              <a:spcAft>
                <a:spcPts val="0"/>
              </a:spcAft>
              <a:buSzPct val="100000"/>
              <a:buChar char="●"/>
            </a:pPr>
            <a:r>
              <a:rPr lang="en"/>
              <a:t>We use a Sequential Model for Data Augmentation ( Rotation, Zoom, Contrast)</a:t>
            </a:r>
            <a:endParaRPr/>
          </a:p>
          <a:p>
            <a:pPr indent="0" lvl="0" marL="0" rtl="0" algn="l">
              <a:spcBef>
                <a:spcPts val="1200"/>
              </a:spcBef>
              <a:spcAft>
                <a:spcPts val="1200"/>
              </a:spcAft>
              <a:buNone/>
            </a:pPr>
            <a:r>
              <a:t/>
            </a:r>
            <a:endParaRPr/>
          </a:p>
        </p:txBody>
      </p:sp>
      <p:pic>
        <p:nvPicPr>
          <p:cNvPr id="137" name="Google Shape;137;p22"/>
          <p:cNvPicPr preferRelativeResize="0"/>
          <p:nvPr/>
        </p:nvPicPr>
        <p:blipFill>
          <a:blip r:embed="rId3">
            <a:alphaModFix/>
          </a:blip>
          <a:stretch>
            <a:fillRect/>
          </a:stretch>
        </p:blipFill>
        <p:spPr>
          <a:xfrm>
            <a:off x="6069625" y="206800"/>
            <a:ext cx="2005224" cy="1965900"/>
          </a:xfrm>
          <a:prstGeom prst="rect">
            <a:avLst/>
          </a:prstGeom>
          <a:noFill/>
          <a:ln>
            <a:noFill/>
          </a:ln>
        </p:spPr>
      </p:pic>
      <p:pic>
        <p:nvPicPr>
          <p:cNvPr id="138" name="Google Shape;138;p22"/>
          <p:cNvPicPr preferRelativeResize="0"/>
          <p:nvPr/>
        </p:nvPicPr>
        <p:blipFill>
          <a:blip r:embed="rId4">
            <a:alphaModFix/>
          </a:blip>
          <a:stretch>
            <a:fillRect/>
          </a:stretch>
        </p:blipFill>
        <p:spPr>
          <a:xfrm>
            <a:off x="5773876" y="2663825"/>
            <a:ext cx="2596724" cy="2403576"/>
          </a:xfrm>
          <a:prstGeom prst="rect">
            <a:avLst/>
          </a:prstGeom>
          <a:noFill/>
          <a:ln>
            <a:noFill/>
          </a:ln>
        </p:spPr>
      </p:pic>
      <p:cxnSp>
        <p:nvCxnSpPr>
          <p:cNvPr id="139" name="Google Shape;139;p22"/>
          <p:cNvCxnSpPr>
            <a:stCxn id="137" idx="2"/>
            <a:endCxn id="138" idx="0"/>
          </p:cNvCxnSpPr>
          <p:nvPr/>
        </p:nvCxnSpPr>
        <p:spPr>
          <a:xfrm>
            <a:off x="7072237" y="2172700"/>
            <a:ext cx="0" cy="491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Model Performance</a:t>
            </a:r>
            <a:endParaRPr/>
          </a:p>
        </p:txBody>
      </p:sp>
      <p:pic>
        <p:nvPicPr>
          <p:cNvPr id="145" name="Google Shape;145;p23"/>
          <p:cNvPicPr preferRelativeResize="0"/>
          <p:nvPr/>
        </p:nvPicPr>
        <p:blipFill>
          <a:blip r:embed="rId3">
            <a:alphaModFix/>
          </a:blip>
          <a:stretch>
            <a:fillRect/>
          </a:stretch>
        </p:blipFill>
        <p:spPr>
          <a:xfrm>
            <a:off x="2817250" y="1296775"/>
            <a:ext cx="1397800" cy="3737751"/>
          </a:xfrm>
          <a:prstGeom prst="rect">
            <a:avLst/>
          </a:prstGeom>
          <a:noFill/>
          <a:ln>
            <a:noFill/>
          </a:ln>
        </p:spPr>
      </p:pic>
      <p:pic>
        <p:nvPicPr>
          <p:cNvPr id="146" name="Google Shape;146;p23"/>
          <p:cNvPicPr preferRelativeResize="0"/>
          <p:nvPr/>
        </p:nvPicPr>
        <p:blipFill>
          <a:blip r:embed="rId4">
            <a:alphaModFix/>
          </a:blip>
          <a:stretch>
            <a:fillRect/>
          </a:stretch>
        </p:blipFill>
        <p:spPr>
          <a:xfrm>
            <a:off x="5620625" y="1198700"/>
            <a:ext cx="3331174" cy="3694575"/>
          </a:xfrm>
          <a:prstGeom prst="rect">
            <a:avLst/>
          </a:prstGeom>
          <a:noFill/>
          <a:ln>
            <a:noFill/>
          </a:ln>
        </p:spPr>
      </p:pic>
      <p:sp>
        <p:nvSpPr>
          <p:cNvPr id="147" name="Google Shape;147;p23"/>
          <p:cNvSpPr/>
          <p:nvPr/>
        </p:nvSpPr>
        <p:spPr>
          <a:xfrm>
            <a:off x="4369925" y="2691600"/>
            <a:ext cx="1250700" cy="457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48" name="Google Shape;148;p23"/>
          <p:cNvSpPr txBox="1"/>
          <p:nvPr/>
        </p:nvSpPr>
        <p:spPr>
          <a:xfrm>
            <a:off x="130725" y="2332200"/>
            <a:ext cx="1370400" cy="15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Play Footage</a:t>
            </a:r>
            <a:endParaRPr sz="1800">
              <a:solidFill>
                <a:schemeClr val="dk1"/>
              </a:solidFill>
              <a:latin typeface="Roboto"/>
              <a:ea typeface="Roboto"/>
              <a:cs typeface="Roboto"/>
              <a:sym typeface="Roboto"/>
            </a:endParaRPr>
          </a:p>
        </p:txBody>
      </p:sp>
      <p:sp>
        <p:nvSpPr>
          <p:cNvPr id="149" name="Google Shape;149;p23"/>
          <p:cNvSpPr/>
          <p:nvPr/>
        </p:nvSpPr>
        <p:spPr>
          <a:xfrm>
            <a:off x="1501150" y="2691600"/>
            <a:ext cx="1250700" cy="457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50" name="Google Shape;150;p23"/>
          <p:cNvSpPr txBox="1"/>
          <p:nvPr/>
        </p:nvSpPr>
        <p:spPr>
          <a:xfrm>
            <a:off x="1381450" y="2005500"/>
            <a:ext cx="1370400" cy="68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Individual Frames</a:t>
            </a:r>
            <a:endParaRPr sz="1800">
              <a:solidFill>
                <a:schemeClr val="dk1"/>
              </a:solidFill>
              <a:latin typeface="Roboto"/>
              <a:ea typeface="Roboto"/>
              <a:cs typeface="Roboto"/>
              <a:sym typeface="Roboto"/>
            </a:endParaRPr>
          </a:p>
        </p:txBody>
      </p:sp>
      <p:sp>
        <p:nvSpPr>
          <p:cNvPr id="151" name="Google Shape;151;p23"/>
          <p:cNvSpPr txBox="1"/>
          <p:nvPr/>
        </p:nvSpPr>
        <p:spPr>
          <a:xfrm>
            <a:off x="4215050" y="2005500"/>
            <a:ext cx="1370400" cy="68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Final Output</a:t>
            </a:r>
            <a:endParaRPr sz="1800">
              <a:solidFill>
                <a:schemeClr val="dk1"/>
              </a:solidFill>
              <a:latin typeface="Roboto"/>
              <a:ea typeface="Roboto"/>
              <a:cs typeface="Roboto"/>
              <a:sym typeface="Roboto"/>
            </a:endParaRPr>
          </a:p>
        </p:txBody>
      </p:sp>
      <p:sp>
        <p:nvSpPr>
          <p:cNvPr id="152" name="Google Shape;152;p23"/>
          <p:cNvSpPr txBox="1"/>
          <p:nvPr/>
        </p:nvSpPr>
        <p:spPr>
          <a:xfrm>
            <a:off x="130725" y="3552975"/>
            <a:ext cx="2462700" cy="14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Training Accuracy : 89.44%</a:t>
            </a:r>
            <a:endParaRPr sz="1600">
              <a:solidFill>
                <a:schemeClr val="dk1"/>
              </a:solidFill>
              <a:latin typeface="Roboto"/>
              <a:ea typeface="Roboto"/>
              <a:cs typeface="Roboto"/>
              <a:sym typeface="Roboto"/>
            </a:endParaRPr>
          </a:p>
          <a:p>
            <a:pPr indent="0" lvl="0" marL="0" rtl="0" algn="l">
              <a:spcBef>
                <a:spcPts val="0"/>
              </a:spcBef>
              <a:spcAft>
                <a:spcPts val="0"/>
              </a:spcAft>
              <a:buNone/>
            </a:pPr>
            <a:r>
              <a:rPr lang="en" sz="1600">
                <a:solidFill>
                  <a:schemeClr val="dk1"/>
                </a:solidFill>
                <a:latin typeface="Roboto"/>
                <a:ea typeface="Roboto"/>
                <a:cs typeface="Roboto"/>
                <a:sym typeface="Roboto"/>
              </a:rPr>
              <a:t>Validation Accuracy: 65.14%</a:t>
            </a:r>
            <a:endParaRPr sz="1600">
              <a:solidFill>
                <a:schemeClr val="dk1"/>
              </a:solidFill>
              <a:latin typeface="Roboto"/>
              <a:ea typeface="Roboto"/>
              <a:cs typeface="Roboto"/>
              <a:sym typeface="Roboto"/>
            </a:endParaRPr>
          </a:p>
          <a:p>
            <a:pPr indent="0" lvl="0" marL="0" rtl="0" algn="l">
              <a:spcBef>
                <a:spcPts val="0"/>
              </a:spcBef>
              <a:spcAft>
                <a:spcPts val="0"/>
              </a:spcAft>
              <a:buNone/>
            </a:pPr>
            <a:r>
              <a:t/>
            </a:r>
            <a:endParaRPr sz="1600">
              <a:solidFill>
                <a:schemeClr val="dk1"/>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Future Scope</a:t>
            </a:r>
            <a:endParaRPr/>
          </a:p>
        </p:txBody>
      </p:sp>
      <p:sp>
        <p:nvSpPr>
          <p:cNvPr id="158" name="Google Shape;158;p2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Inclusion of Historical Seasons information would </a:t>
            </a:r>
            <a:r>
              <a:rPr lang="en"/>
              <a:t>further</a:t>
            </a:r>
            <a:r>
              <a:rPr lang="en"/>
              <a:t> boost the Gain and R/P prediction performances.</a:t>
            </a:r>
            <a:endParaRPr/>
          </a:p>
          <a:p>
            <a:pPr indent="-342900" lvl="0" marL="457200" rtl="0" algn="l">
              <a:spcBef>
                <a:spcPts val="0"/>
              </a:spcBef>
              <a:spcAft>
                <a:spcPts val="0"/>
              </a:spcAft>
              <a:buSzPts val="1800"/>
              <a:buChar char="●"/>
            </a:pPr>
            <a:r>
              <a:rPr lang="en"/>
              <a:t>Build robust models for Real-time jersey number detection on video footages.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Objective and Goals</a:t>
            </a:r>
            <a:endParaRPr/>
          </a:p>
        </p:txBody>
      </p:sp>
      <p:sp>
        <p:nvSpPr>
          <p:cNvPr id="72" name="Google Shape;72;p14"/>
          <p:cNvSpPr txBox="1"/>
          <p:nvPr>
            <p:ph idx="1" type="body"/>
          </p:nvPr>
        </p:nvSpPr>
        <p:spPr>
          <a:xfrm>
            <a:off x="387900" y="1489825"/>
            <a:ext cx="4184100" cy="3078900"/>
          </a:xfrm>
          <a:prstGeom prst="rect">
            <a:avLst/>
          </a:prstGeom>
        </p:spPr>
        <p:txBody>
          <a:bodyPr anchorCtr="0" anchor="t" bIns="91425" lIns="91425" spcFirstLastPara="1" rIns="91425" wrap="square" tIns="91425">
            <a:normAutofit fontScale="85000" lnSpcReduction="20000"/>
          </a:bodyPr>
          <a:lstStyle/>
          <a:p>
            <a:pPr indent="0" lvl="0" marL="0" rtl="0" algn="just">
              <a:spcBef>
                <a:spcPts val="0"/>
              </a:spcBef>
              <a:spcAft>
                <a:spcPts val="0"/>
              </a:spcAft>
              <a:buNone/>
            </a:pPr>
            <a:r>
              <a:rPr lang="en" sz="1400"/>
              <a:t>The objective of this project is to study how the UNC Charlotte football players perform during games and provide live statistics. We also want to help the coaches with their game strategies and building a strong team.</a:t>
            </a:r>
            <a:endParaRPr sz="1400"/>
          </a:p>
          <a:p>
            <a:pPr indent="0" lvl="0" marL="0" rtl="0" algn="just">
              <a:spcBef>
                <a:spcPts val="0"/>
              </a:spcBef>
              <a:spcAft>
                <a:spcPts val="0"/>
              </a:spcAft>
              <a:buNone/>
            </a:pPr>
            <a:r>
              <a:t/>
            </a:r>
            <a:endParaRPr sz="1400"/>
          </a:p>
          <a:p>
            <a:pPr indent="-304165" lvl="0" marL="457200" rtl="0" algn="l">
              <a:spcBef>
                <a:spcPts val="0"/>
              </a:spcBef>
              <a:spcAft>
                <a:spcPts val="0"/>
              </a:spcAft>
              <a:buSzPct val="100000"/>
              <a:buChar char="●"/>
            </a:pPr>
            <a:r>
              <a:rPr lang="en" sz="1400"/>
              <a:t>To predict ‘Gain’ allowed by our Defense team based on formations, field positions etc.</a:t>
            </a:r>
            <a:endParaRPr sz="1400"/>
          </a:p>
          <a:p>
            <a:pPr indent="0" lvl="0" marL="0" rtl="0" algn="l">
              <a:spcBef>
                <a:spcPts val="1200"/>
              </a:spcBef>
              <a:spcAft>
                <a:spcPts val="0"/>
              </a:spcAft>
              <a:buNone/>
            </a:pPr>
            <a:r>
              <a:t/>
            </a:r>
            <a:endParaRPr sz="1400"/>
          </a:p>
          <a:p>
            <a:pPr indent="-304165" lvl="0" marL="457200" rtl="0" algn="l">
              <a:spcBef>
                <a:spcPts val="1200"/>
              </a:spcBef>
              <a:spcAft>
                <a:spcPts val="0"/>
              </a:spcAft>
              <a:buSzPct val="100000"/>
              <a:buChar char="●"/>
            </a:pPr>
            <a:r>
              <a:rPr lang="en" sz="1400"/>
              <a:t>Predict Run/Pass play to help coaches with defensive strategies.</a:t>
            </a:r>
            <a:endParaRPr sz="1400"/>
          </a:p>
          <a:p>
            <a:pPr indent="0" lvl="0" marL="0" rtl="0" algn="l">
              <a:spcBef>
                <a:spcPts val="1200"/>
              </a:spcBef>
              <a:spcAft>
                <a:spcPts val="0"/>
              </a:spcAft>
              <a:buNone/>
            </a:pPr>
            <a:r>
              <a:t/>
            </a:r>
            <a:endParaRPr sz="1400"/>
          </a:p>
          <a:p>
            <a:pPr indent="-304165" lvl="0" marL="457200" rtl="0" algn="l">
              <a:spcBef>
                <a:spcPts val="1200"/>
              </a:spcBef>
              <a:spcAft>
                <a:spcPts val="0"/>
              </a:spcAft>
              <a:buSzPct val="100000"/>
              <a:buChar char="●"/>
            </a:pPr>
            <a:r>
              <a:rPr lang="en" sz="1400"/>
              <a:t>Build a CNN Model to automate the manual live tracking process.</a:t>
            </a:r>
            <a:endParaRPr sz="1400"/>
          </a:p>
        </p:txBody>
      </p:sp>
      <p:pic>
        <p:nvPicPr>
          <p:cNvPr id="73" name="Google Shape;73;p14"/>
          <p:cNvPicPr preferRelativeResize="0"/>
          <p:nvPr/>
        </p:nvPicPr>
        <p:blipFill>
          <a:blip r:embed="rId3">
            <a:alphaModFix/>
          </a:blip>
          <a:stretch>
            <a:fillRect/>
          </a:stretch>
        </p:blipFill>
        <p:spPr>
          <a:xfrm>
            <a:off x="4702625" y="1296525"/>
            <a:ext cx="4267200" cy="239936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How is the Data?</a:t>
            </a:r>
            <a:endParaRPr/>
          </a:p>
        </p:txBody>
      </p:sp>
      <p:sp>
        <p:nvSpPr>
          <p:cNvPr id="79" name="Google Shape;79;p15"/>
          <p:cNvSpPr txBox="1"/>
          <p:nvPr>
            <p:ph idx="1" type="body"/>
          </p:nvPr>
        </p:nvSpPr>
        <p:spPr>
          <a:xfrm>
            <a:off x="387900" y="1489825"/>
            <a:ext cx="4766400" cy="3078900"/>
          </a:xfrm>
          <a:prstGeom prst="rect">
            <a:avLst/>
          </a:prstGeom>
        </p:spPr>
        <p:txBody>
          <a:bodyPr anchorCtr="0" anchor="t" bIns="91425" lIns="91425" spcFirstLastPara="1" rIns="91425" wrap="square" tIns="91425">
            <a:normAutofit/>
          </a:bodyPr>
          <a:lstStyle/>
          <a:p>
            <a:pPr indent="-301625" lvl="0" marL="457200" rtl="0" algn="just">
              <a:spcBef>
                <a:spcPts val="0"/>
              </a:spcBef>
              <a:spcAft>
                <a:spcPts val="0"/>
              </a:spcAft>
              <a:buSzPts val="1150"/>
              <a:buChar char="●"/>
            </a:pPr>
            <a:r>
              <a:rPr lang="en" sz="1150"/>
              <a:t>We manually collected all the data possible by attending the matches live and calculated required fields like Down and Distance using video footages.</a:t>
            </a:r>
            <a:endParaRPr sz="1150"/>
          </a:p>
          <a:p>
            <a:pPr indent="0" lvl="0" marL="0" rtl="0" algn="just">
              <a:spcBef>
                <a:spcPts val="1200"/>
              </a:spcBef>
              <a:spcAft>
                <a:spcPts val="0"/>
              </a:spcAft>
              <a:buNone/>
            </a:pPr>
            <a:r>
              <a:t/>
            </a:r>
            <a:endParaRPr sz="1150"/>
          </a:p>
          <a:p>
            <a:pPr indent="-301625" lvl="0" marL="457200" rtl="0" algn="l">
              <a:spcBef>
                <a:spcPts val="1200"/>
              </a:spcBef>
              <a:spcAft>
                <a:spcPts val="0"/>
              </a:spcAft>
              <a:buSzPts val="1150"/>
              <a:buChar char="●"/>
            </a:pPr>
            <a:r>
              <a:rPr lang="en" sz="1150"/>
              <a:t>Datasets Used:</a:t>
            </a:r>
            <a:endParaRPr sz="1150"/>
          </a:p>
          <a:p>
            <a:pPr indent="-301625" lvl="1" marL="914400" rtl="0" algn="l">
              <a:spcBef>
                <a:spcPts val="0"/>
              </a:spcBef>
              <a:spcAft>
                <a:spcPts val="0"/>
              </a:spcAft>
              <a:buSzPts val="1150"/>
              <a:buChar char="○"/>
            </a:pPr>
            <a:r>
              <a:rPr lang="en" sz="1150"/>
              <a:t>Catapault : Comprised of Fall 2023 Season ( 750 rows, 40 features)</a:t>
            </a:r>
            <a:endParaRPr sz="1150"/>
          </a:p>
          <a:p>
            <a:pPr indent="-301625" lvl="1" marL="914400" rtl="0" algn="l">
              <a:spcBef>
                <a:spcPts val="0"/>
              </a:spcBef>
              <a:spcAft>
                <a:spcPts val="0"/>
              </a:spcAft>
              <a:buSzPts val="1150"/>
              <a:buChar char="○"/>
            </a:pPr>
            <a:r>
              <a:rPr lang="en" sz="1150"/>
              <a:t>Player Information : Player Name, Offense/Defense, Player Position, Jersey Number</a:t>
            </a:r>
            <a:endParaRPr sz="1150"/>
          </a:p>
          <a:p>
            <a:pPr indent="-301625" lvl="1" marL="914400" rtl="0" algn="l">
              <a:spcBef>
                <a:spcPts val="0"/>
              </a:spcBef>
              <a:spcAft>
                <a:spcPts val="0"/>
              </a:spcAft>
              <a:buSzPts val="1150"/>
              <a:buChar char="○"/>
            </a:pPr>
            <a:r>
              <a:rPr lang="en" sz="1150"/>
              <a:t>NFL labelled  dataset (Video Footages)</a:t>
            </a:r>
            <a:r>
              <a:rPr lang="en" sz="1150"/>
              <a:t> </a:t>
            </a:r>
            <a:endParaRPr sz="1150"/>
          </a:p>
        </p:txBody>
      </p:sp>
      <p:pic>
        <p:nvPicPr>
          <p:cNvPr id="80" name="Google Shape;80;p15"/>
          <p:cNvPicPr preferRelativeResize="0"/>
          <p:nvPr/>
        </p:nvPicPr>
        <p:blipFill>
          <a:blip r:embed="rId3">
            <a:alphaModFix/>
          </a:blip>
          <a:stretch>
            <a:fillRect/>
          </a:stretch>
        </p:blipFill>
        <p:spPr>
          <a:xfrm>
            <a:off x="5678675" y="348624"/>
            <a:ext cx="3205150" cy="2672200"/>
          </a:xfrm>
          <a:prstGeom prst="rect">
            <a:avLst/>
          </a:prstGeom>
          <a:noFill/>
          <a:ln>
            <a:noFill/>
          </a:ln>
        </p:spPr>
      </p:pic>
      <p:pic>
        <p:nvPicPr>
          <p:cNvPr id="81" name="Google Shape;81;p15"/>
          <p:cNvPicPr preferRelativeResize="0"/>
          <p:nvPr/>
        </p:nvPicPr>
        <p:blipFill>
          <a:blip r:embed="rId4">
            <a:alphaModFix/>
          </a:blip>
          <a:stretch>
            <a:fillRect/>
          </a:stretch>
        </p:blipFill>
        <p:spPr>
          <a:xfrm>
            <a:off x="5712550" y="3129800"/>
            <a:ext cx="3137399" cy="1936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Process Flow</a:t>
            </a:r>
            <a:endParaRPr/>
          </a:p>
        </p:txBody>
      </p:sp>
      <p:pic>
        <p:nvPicPr>
          <p:cNvPr id="87" name="Google Shape;87;p16"/>
          <p:cNvPicPr preferRelativeResize="0"/>
          <p:nvPr/>
        </p:nvPicPr>
        <p:blipFill>
          <a:blip r:embed="rId3">
            <a:alphaModFix/>
          </a:blip>
          <a:stretch>
            <a:fillRect/>
          </a:stretch>
        </p:blipFill>
        <p:spPr>
          <a:xfrm>
            <a:off x="1285850" y="1390575"/>
            <a:ext cx="6284650" cy="3535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Glance</a:t>
            </a:r>
            <a:r>
              <a:rPr lang="en"/>
              <a:t> into the Data</a:t>
            </a:r>
            <a:endParaRPr/>
          </a:p>
        </p:txBody>
      </p:sp>
      <p:sp>
        <p:nvSpPr>
          <p:cNvPr id="93" name="Google Shape;93;p17"/>
          <p:cNvSpPr txBox="1"/>
          <p:nvPr>
            <p:ph idx="1" type="body"/>
          </p:nvPr>
        </p:nvSpPr>
        <p:spPr>
          <a:xfrm>
            <a:off x="387900" y="1326375"/>
            <a:ext cx="4243500" cy="1179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Distribution of Gain across all the plays</a:t>
            </a:r>
            <a:endParaRPr/>
          </a:p>
        </p:txBody>
      </p:sp>
      <p:pic>
        <p:nvPicPr>
          <p:cNvPr id="94" name="Google Shape;94;p17"/>
          <p:cNvPicPr preferRelativeResize="0"/>
          <p:nvPr/>
        </p:nvPicPr>
        <p:blipFill>
          <a:blip r:embed="rId3">
            <a:alphaModFix/>
          </a:blip>
          <a:stretch>
            <a:fillRect/>
          </a:stretch>
        </p:blipFill>
        <p:spPr>
          <a:xfrm>
            <a:off x="4772900" y="3007650"/>
            <a:ext cx="3833773" cy="1896100"/>
          </a:xfrm>
          <a:prstGeom prst="rect">
            <a:avLst/>
          </a:prstGeom>
          <a:noFill/>
          <a:ln>
            <a:noFill/>
          </a:ln>
        </p:spPr>
      </p:pic>
      <p:sp>
        <p:nvSpPr>
          <p:cNvPr id="95" name="Google Shape;95;p17"/>
          <p:cNvSpPr txBox="1"/>
          <p:nvPr>
            <p:ph idx="1" type="body"/>
          </p:nvPr>
        </p:nvSpPr>
        <p:spPr>
          <a:xfrm>
            <a:off x="442225" y="3178750"/>
            <a:ext cx="4243500" cy="1179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Frequency of formations followed by the team</a:t>
            </a:r>
            <a:endParaRPr/>
          </a:p>
        </p:txBody>
      </p:sp>
      <p:pic>
        <p:nvPicPr>
          <p:cNvPr id="96" name="Google Shape;96;p17"/>
          <p:cNvPicPr preferRelativeResize="0"/>
          <p:nvPr/>
        </p:nvPicPr>
        <p:blipFill>
          <a:blip r:embed="rId4">
            <a:alphaModFix/>
          </a:blip>
          <a:stretch>
            <a:fillRect/>
          </a:stretch>
        </p:blipFill>
        <p:spPr>
          <a:xfrm>
            <a:off x="4772900" y="730100"/>
            <a:ext cx="3833776" cy="21685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 Cleaning</a:t>
            </a:r>
            <a:endParaRPr/>
          </a:p>
        </p:txBody>
      </p:sp>
      <p:sp>
        <p:nvSpPr>
          <p:cNvPr id="102" name="Google Shape;102;p18"/>
          <p:cNvSpPr txBox="1"/>
          <p:nvPr>
            <p:ph idx="1" type="body"/>
          </p:nvPr>
        </p:nvSpPr>
        <p:spPr>
          <a:xfrm>
            <a:off x="387900" y="1489824"/>
            <a:ext cx="3731400" cy="121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Imputing Missing Values</a:t>
            </a:r>
            <a:endParaRPr/>
          </a:p>
          <a:p>
            <a:pPr indent="-342900" lvl="0" marL="457200" rtl="0" algn="l">
              <a:spcBef>
                <a:spcPts val="0"/>
              </a:spcBef>
              <a:spcAft>
                <a:spcPts val="0"/>
              </a:spcAft>
              <a:buSzPts val="1800"/>
              <a:buChar char="●"/>
            </a:pPr>
            <a:r>
              <a:rPr lang="en"/>
              <a:t>Drop Duplicates</a:t>
            </a:r>
            <a:endParaRPr/>
          </a:p>
          <a:p>
            <a:pPr indent="-342900" lvl="0" marL="457200" rtl="0" algn="l">
              <a:spcBef>
                <a:spcPts val="0"/>
              </a:spcBef>
              <a:spcAft>
                <a:spcPts val="0"/>
              </a:spcAft>
              <a:buSzPts val="1800"/>
              <a:buChar char="●"/>
            </a:pPr>
            <a:r>
              <a:rPr lang="en"/>
              <a:t>Correct Human Errors </a:t>
            </a:r>
            <a:endParaRPr/>
          </a:p>
        </p:txBody>
      </p:sp>
      <p:sp>
        <p:nvSpPr>
          <p:cNvPr id="103" name="Google Shape;103;p18"/>
          <p:cNvSpPr txBox="1"/>
          <p:nvPr>
            <p:ph type="title"/>
          </p:nvPr>
        </p:nvSpPr>
        <p:spPr>
          <a:xfrm>
            <a:off x="180700" y="2615500"/>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Feature Engineering</a:t>
            </a:r>
            <a:endParaRPr/>
          </a:p>
        </p:txBody>
      </p:sp>
      <p:sp>
        <p:nvSpPr>
          <p:cNvPr id="104" name="Google Shape;104;p18"/>
          <p:cNvSpPr txBox="1"/>
          <p:nvPr>
            <p:ph idx="1" type="body"/>
          </p:nvPr>
        </p:nvSpPr>
        <p:spPr>
          <a:xfrm>
            <a:off x="562100" y="3353099"/>
            <a:ext cx="3731400" cy="121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One-Hot Encoding</a:t>
            </a:r>
            <a:endParaRPr/>
          </a:p>
          <a:p>
            <a:pPr indent="-342900" lvl="0" marL="457200" rtl="0" algn="l">
              <a:spcBef>
                <a:spcPts val="0"/>
              </a:spcBef>
              <a:spcAft>
                <a:spcPts val="0"/>
              </a:spcAft>
              <a:buSzPts val="1800"/>
              <a:buChar char="●"/>
            </a:pPr>
            <a:r>
              <a:rPr lang="en"/>
              <a:t>Multicollinearity using VIF</a:t>
            </a:r>
            <a:endParaRPr/>
          </a:p>
        </p:txBody>
      </p:sp>
      <p:pic>
        <p:nvPicPr>
          <p:cNvPr id="105" name="Google Shape;105;p18"/>
          <p:cNvPicPr preferRelativeResize="0"/>
          <p:nvPr/>
        </p:nvPicPr>
        <p:blipFill>
          <a:blip r:embed="rId3">
            <a:alphaModFix/>
          </a:blip>
          <a:stretch>
            <a:fillRect/>
          </a:stretch>
        </p:blipFill>
        <p:spPr>
          <a:xfrm>
            <a:off x="4425675" y="1373662"/>
            <a:ext cx="4412874" cy="2396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Modelling</a:t>
            </a:r>
            <a:endParaRPr/>
          </a:p>
        </p:txBody>
      </p:sp>
      <p:sp>
        <p:nvSpPr>
          <p:cNvPr id="111" name="Google Shape;111;p19"/>
          <p:cNvSpPr txBox="1"/>
          <p:nvPr>
            <p:ph idx="1" type="body"/>
          </p:nvPr>
        </p:nvSpPr>
        <p:spPr>
          <a:xfrm>
            <a:off x="387900" y="1489825"/>
            <a:ext cx="2979300" cy="30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
              <a:t>Gain Prediction</a:t>
            </a:r>
            <a:endParaRPr i="1"/>
          </a:p>
          <a:p>
            <a:pPr indent="-330200" lvl="0" marL="457200" rtl="0" algn="l">
              <a:spcBef>
                <a:spcPts val="1200"/>
              </a:spcBef>
              <a:spcAft>
                <a:spcPts val="0"/>
              </a:spcAft>
              <a:buSzPts val="1600"/>
              <a:buChar char="●"/>
            </a:pPr>
            <a:r>
              <a:rPr lang="en" sz="1600"/>
              <a:t>Random Forests</a:t>
            </a:r>
            <a:endParaRPr sz="1600"/>
          </a:p>
          <a:p>
            <a:pPr indent="-330200" lvl="0" marL="457200" rtl="0" algn="l">
              <a:spcBef>
                <a:spcPts val="0"/>
              </a:spcBef>
              <a:spcAft>
                <a:spcPts val="0"/>
              </a:spcAft>
              <a:buSzPts val="1600"/>
              <a:buChar char="●"/>
            </a:pPr>
            <a:r>
              <a:rPr lang="en" sz="1600"/>
              <a:t>SVR</a:t>
            </a:r>
            <a:endParaRPr sz="1600"/>
          </a:p>
          <a:p>
            <a:pPr indent="-330200" lvl="0" marL="457200" rtl="0" algn="l">
              <a:spcBef>
                <a:spcPts val="0"/>
              </a:spcBef>
              <a:spcAft>
                <a:spcPts val="0"/>
              </a:spcAft>
              <a:buSzPts val="1600"/>
              <a:buChar char="●"/>
            </a:pPr>
            <a:r>
              <a:rPr lang="en" sz="1600"/>
              <a:t>Linear Regression</a:t>
            </a:r>
            <a:endParaRPr sz="1600"/>
          </a:p>
          <a:p>
            <a:pPr indent="-330200" lvl="0" marL="457200" rtl="0" algn="l">
              <a:spcBef>
                <a:spcPts val="0"/>
              </a:spcBef>
              <a:spcAft>
                <a:spcPts val="0"/>
              </a:spcAft>
              <a:buSzPts val="1600"/>
              <a:buChar char="●"/>
            </a:pPr>
            <a:r>
              <a:rPr lang="en" sz="1600"/>
              <a:t>Gradient Boosting Regressor</a:t>
            </a:r>
            <a:endParaRPr sz="1600"/>
          </a:p>
        </p:txBody>
      </p:sp>
      <p:sp>
        <p:nvSpPr>
          <p:cNvPr id="112" name="Google Shape;112;p19"/>
          <p:cNvSpPr txBox="1"/>
          <p:nvPr>
            <p:ph idx="1" type="body"/>
          </p:nvPr>
        </p:nvSpPr>
        <p:spPr>
          <a:xfrm>
            <a:off x="3275500" y="1609525"/>
            <a:ext cx="2979300" cy="30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
              <a:t>R/P</a:t>
            </a:r>
            <a:r>
              <a:rPr i="1" lang="en"/>
              <a:t> Classification</a:t>
            </a:r>
            <a:endParaRPr i="1"/>
          </a:p>
          <a:p>
            <a:pPr indent="-330200" lvl="0" marL="457200" rtl="0" algn="l">
              <a:spcBef>
                <a:spcPts val="1200"/>
              </a:spcBef>
              <a:spcAft>
                <a:spcPts val="0"/>
              </a:spcAft>
              <a:buSzPts val="1600"/>
              <a:buChar char="●"/>
            </a:pPr>
            <a:r>
              <a:rPr lang="en" sz="1600"/>
              <a:t>Random Forests</a:t>
            </a:r>
            <a:endParaRPr sz="1600"/>
          </a:p>
          <a:p>
            <a:pPr indent="-330200" lvl="0" marL="457200" rtl="0" algn="l">
              <a:spcBef>
                <a:spcPts val="0"/>
              </a:spcBef>
              <a:spcAft>
                <a:spcPts val="0"/>
              </a:spcAft>
              <a:buSzPts val="1600"/>
              <a:buChar char="●"/>
            </a:pPr>
            <a:r>
              <a:rPr lang="en" sz="1600"/>
              <a:t>SVC</a:t>
            </a:r>
            <a:endParaRPr sz="1600"/>
          </a:p>
          <a:p>
            <a:pPr indent="-330200" lvl="0" marL="457200" rtl="0" algn="l">
              <a:spcBef>
                <a:spcPts val="0"/>
              </a:spcBef>
              <a:spcAft>
                <a:spcPts val="0"/>
              </a:spcAft>
              <a:buSzPts val="1600"/>
              <a:buChar char="●"/>
            </a:pPr>
            <a:r>
              <a:rPr lang="en" sz="1600"/>
              <a:t>Gradient Boosting Classifier</a:t>
            </a:r>
            <a:endParaRPr sz="1600"/>
          </a:p>
        </p:txBody>
      </p:sp>
      <p:sp>
        <p:nvSpPr>
          <p:cNvPr id="113" name="Google Shape;113;p19"/>
          <p:cNvSpPr txBox="1"/>
          <p:nvPr>
            <p:ph idx="1" type="body"/>
          </p:nvPr>
        </p:nvSpPr>
        <p:spPr>
          <a:xfrm>
            <a:off x="6001225" y="1696550"/>
            <a:ext cx="2979300" cy="30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
              <a:t>Jersey Number Detection</a:t>
            </a:r>
            <a:endParaRPr i="1"/>
          </a:p>
          <a:p>
            <a:pPr indent="-330200" lvl="0" marL="457200" rtl="0" algn="l">
              <a:spcBef>
                <a:spcPts val="1200"/>
              </a:spcBef>
              <a:spcAft>
                <a:spcPts val="0"/>
              </a:spcAft>
              <a:buSzPts val="1600"/>
              <a:buChar char="●"/>
            </a:pPr>
            <a:r>
              <a:rPr lang="en" sz="1600"/>
              <a:t>EfficientNet</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Gain Models Performance</a:t>
            </a:r>
            <a:endParaRPr/>
          </a:p>
        </p:txBody>
      </p:sp>
      <p:pic>
        <p:nvPicPr>
          <p:cNvPr id="119" name="Google Shape;119;p20"/>
          <p:cNvPicPr preferRelativeResize="0"/>
          <p:nvPr/>
        </p:nvPicPr>
        <p:blipFill>
          <a:blip r:embed="rId3">
            <a:alphaModFix/>
          </a:blip>
          <a:stretch>
            <a:fillRect/>
          </a:stretch>
        </p:blipFill>
        <p:spPr>
          <a:xfrm>
            <a:off x="544850" y="3192900"/>
            <a:ext cx="3694700" cy="1785785"/>
          </a:xfrm>
          <a:prstGeom prst="rect">
            <a:avLst/>
          </a:prstGeom>
          <a:noFill/>
          <a:ln>
            <a:noFill/>
          </a:ln>
        </p:spPr>
      </p:pic>
      <p:pic>
        <p:nvPicPr>
          <p:cNvPr id="120" name="Google Shape;120;p20"/>
          <p:cNvPicPr preferRelativeResize="0"/>
          <p:nvPr/>
        </p:nvPicPr>
        <p:blipFill>
          <a:blip r:embed="rId4">
            <a:alphaModFix/>
          </a:blip>
          <a:stretch>
            <a:fillRect/>
          </a:stretch>
        </p:blipFill>
        <p:spPr>
          <a:xfrm>
            <a:off x="5387699" y="3192900"/>
            <a:ext cx="3368401" cy="1798024"/>
          </a:xfrm>
          <a:prstGeom prst="rect">
            <a:avLst/>
          </a:prstGeom>
          <a:noFill/>
          <a:ln>
            <a:noFill/>
          </a:ln>
        </p:spPr>
      </p:pic>
      <p:pic>
        <p:nvPicPr>
          <p:cNvPr id="121" name="Google Shape;121;p20"/>
          <p:cNvPicPr preferRelativeResize="0"/>
          <p:nvPr/>
        </p:nvPicPr>
        <p:blipFill>
          <a:blip r:embed="rId5">
            <a:alphaModFix/>
          </a:blip>
          <a:stretch>
            <a:fillRect/>
          </a:stretch>
        </p:blipFill>
        <p:spPr>
          <a:xfrm>
            <a:off x="5387700" y="937725"/>
            <a:ext cx="3368400" cy="2036650"/>
          </a:xfrm>
          <a:prstGeom prst="rect">
            <a:avLst/>
          </a:prstGeom>
          <a:noFill/>
          <a:ln>
            <a:noFill/>
          </a:ln>
        </p:spPr>
      </p:pic>
      <p:sp>
        <p:nvSpPr>
          <p:cNvPr id="122" name="Google Shape;122;p20"/>
          <p:cNvSpPr txBox="1"/>
          <p:nvPr/>
        </p:nvSpPr>
        <p:spPr>
          <a:xfrm>
            <a:off x="741025" y="1383950"/>
            <a:ext cx="4424400" cy="11442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Features used: [‘Name’, 'Play Number', 'Down' ,'Distance', 'Field Position', 'Formation', 'Backfield']</a:t>
            </a:r>
            <a:endParaRPr sz="1600">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R/P Classification Models Performance</a:t>
            </a:r>
            <a:endParaRPr/>
          </a:p>
        </p:txBody>
      </p:sp>
      <p:pic>
        <p:nvPicPr>
          <p:cNvPr id="128" name="Google Shape;128;p21"/>
          <p:cNvPicPr preferRelativeResize="0"/>
          <p:nvPr/>
        </p:nvPicPr>
        <p:blipFill>
          <a:blip r:embed="rId3">
            <a:alphaModFix/>
          </a:blip>
          <a:stretch>
            <a:fillRect/>
          </a:stretch>
        </p:blipFill>
        <p:spPr>
          <a:xfrm>
            <a:off x="5339650" y="2767938"/>
            <a:ext cx="3221334" cy="1723550"/>
          </a:xfrm>
          <a:prstGeom prst="rect">
            <a:avLst/>
          </a:prstGeom>
          <a:noFill/>
          <a:ln>
            <a:noFill/>
          </a:ln>
        </p:spPr>
      </p:pic>
      <p:pic>
        <p:nvPicPr>
          <p:cNvPr id="129" name="Google Shape;129;p21"/>
          <p:cNvPicPr preferRelativeResize="0"/>
          <p:nvPr/>
        </p:nvPicPr>
        <p:blipFill>
          <a:blip r:embed="rId4">
            <a:alphaModFix/>
          </a:blip>
          <a:stretch>
            <a:fillRect/>
          </a:stretch>
        </p:blipFill>
        <p:spPr>
          <a:xfrm>
            <a:off x="213975" y="2791549"/>
            <a:ext cx="4678725" cy="1676325"/>
          </a:xfrm>
          <a:prstGeom prst="rect">
            <a:avLst/>
          </a:prstGeom>
          <a:noFill/>
          <a:ln>
            <a:noFill/>
          </a:ln>
        </p:spPr>
      </p:pic>
      <p:sp>
        <p:nvSpPr>
          <p:cNvPr id="130" name="Google Shape;130;p21"/>
          <p:cNvSpPr txBox="1"/>
          <p:nvPr/>
        </p:nvSpPr>
        <p:spPr>
          <a:xfrm>
            <a:off x="741025" y="1383950"/>
            <a:ext cx="6462000" cy="11442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Features used: [‘Name’, 'Play Number', 'Down' ,'Distance', 'Field Position', 'Formation', 'Backfield']</a:t>
            </a:r>
            <a:endParaRPr sz="160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